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87"/>
  </p:normalViewPr>
  <p:slideViewPr>
    <p:cSldViewPr snapToGrid="0" snapToObjects="1">
      <p:cViewPr varScale="1">
        <p:scale>
          <a:sx n="60" d="100"/>
          <a:sy n="60" d="100"/>
        </p:scale>
        <p:origin x="7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8EACB2-7076-4D84-99EB-D3B56A07BFAA}" type="datetimeFigureOut">
              <a:rPr lang="de-CH" smtClean="0"/>
              <a:t>27.05.2019</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C7C80-29EE-413D-A40C-3EADC74B43C0}" type="slidenum">
              <a:rPr lang="de-CH" smtClean="0"/>
              <a:t>‹Nr.›</a:t>
            </a:fld>
            <a:endParaRPr lang="de-CH"/>
          </a:p>
        </p:txBody>
      </p:sp>
    </p:spTree>
    <p:extLst>
      <p:ext uri="{BB962C8B-B14F-4D97-AF65-F5344CB8AC3E}">
        <p14:creationId xmlns:p14="http://schemas.microsoft.com/office/powerpoint/2010/main" val="2144640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1</a:t>
            </a:fld>
            <a:endParaRPr lang="de-CH"/>
          </a:p>
        </p:txBody>
      </p:sp>
    </p:spTree>
    <p:extLst>
      <p:ext uri="{BB962C8B-B14F-4D97-AF65-F5344CB8AC3E}">
        <p14:creationId xmlns:p14="http://schemas.microsoft.com/office/powerpoint/2010/main" val="1002117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2</a:t>
            </a:fld>
            <a:endParaRPr lang="de-CH"/>
          </a:p>
        </p:txBody>
      </p:sp>
    </p:spTree>
    <p:extLst>
      <p:ext uri="{BB962C8B-B14F-4D97-AF65-F5344CB8AC3E}">
        <p14:creationId xmlns:p14="http://schemas.microsoft.com/office/powerpoint/2010/main" val="31698429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3</a:t>
            </a:fld>
            <a:endParaRPr lang="de-CH"/>
          </a:p>
        </p:txBody>
      </p:sp>
    </p:spTree>
    <p:extLst>
      <p:ext uri="{BB962C8B-B14F-4D97-AF65-F5344CB8AC3E}">
        <p14:creationId xmlns:p14="http://schemas.microsoft.com/office/powerpoint/2010/main" val="3143506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4</a:t>
            </a:fld>
            <a:endParaRPr lang="de-CH"/>
          </a:p>
        </p:txBody>
      </p:sp>
    </p:spTree>
    <p:extLst>
      <p:ext uri="{BB962C8B-B14F-4D97-AF65-F5344CB8AC3E}">
        <p14:creationId xmlns:p14="http://schemas.microsoft.com/office/powerpoint/2010/main" val="1764870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5</a:t>
            </a:fld>
            <a:endParaRPr lang="de-CH"/>
          </a:p>
        </p:txBody>
      </p:sp>
    </p:spTree>
    <p:extLst>
      <p:ext uri="{BB962C8B-B14F-4D97-AF65-F5344CB8AC3E}">
        <p14:creationId xmlns:p14="http://schemas.microsoft.com/office/powerpoint/2010/main" val="2437556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6</a:t>
            </a:fld>
            <a:endParaRPr lang="de-CH"/>
          </a:p>
        </p:txBody>
      </p:sp>
    </p:spTree>
    <p:extLst>
      <p:ext uri="{BB962C8B-B14F-4D97-AF65-F5344CB8AC3E}">
        <p14:creationId xmlns:p14="http://schemas.microsoft.com/office/powerpoint/2010/main" val="3383044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5"/>
          </p:nvPr>
        </p:nvSpPr>
        <p:spPr/>
        <p:txBody>
          <a:bodyPr/>
          <a:lstStyle/>
          <a:p>
            <a:fld id="{2FAC7C80-29EE-413D-A40C-3EADC74B43C0}" type="slidenum">
              <a:rPr lang="de-CH" smtClean="0"/>
              <a:t>7</a:t>
            </a:fld>
            <a:endParaRPr lang="de-CH"/>
          </a:p>
        </p:txBody>
      </p:sp>
    </p:spTree>
    <p:extLst>
      <p:ext uri="{BB962C8B-B14F-4D97-AF65-F5344CB8AC3E}">
        <p14:creationId xmlns:p14="http://schemas.microsoft.com/office/powerpoint/2010/main" val="2228015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CH"/>
              <a:t>Mastertitelformat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a:t>Master-Untertitelformat bearbeiten</a:t>
            </a:r>
            <a:endParaRPr lang="de-DE"/>
          </a:p>
        </p:txBody>
      </p:sp>
      <p:sp>
        <p:nvSpPr>
          <p:cNvPr id="4" name="Datumsplatzhalter 3"/>
          <p:cNvSpPr>
            <a:spLocks noGrp="1"/>
          </p:cNvSpPr>
          <p:nvPr>
            <p:ph type="dt" sz="half" idx="10"/>
          </p:nvPr>
        </p:nvSpPr>
        <p:spPr/>
        <p:txBody>
          <a:bodyPr/>
          <a:lstStyle/>
          <a:p>
            <a:fld id="{DF9DF634-3DB7-294B-BCBB-67B3EBF95C97}" type="datetimeFigureOut">
              <a:rPr lang="de-DE" smtClean="0"/>
              <a:t>27.05.2019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2097787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Platzhalter für vertikalen Text 2"/>
          <p:cNvSpPr>
            <a:spLocks noGrp="1"/>
          </p:cNvSpPr>
          <p:nvPr>
            <p:ph type="body" orient="vert" idx="1"/>
          </p:nvPr>
        </p:nvSpPr>
        <p:spPr/>
        <p:txBody>
          <a:bodyPr vert="eaVert"/>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Datumsplatzhalter 3"/>
          <p:cNvSpPr>
            <a:spLocks noGrp="1"/>
          </p:cNvSpPr>
          <p:nvPr>
            <p:ph type="dt" sz="half" idx="10"/>
          </p:nvPr>
        </p:nvSpPr>
        <p:spPr/>
        <p:txBody>
          <a:bodyPr/>
          <a:lstStyle/>
          <a:p>
            <a:fld id="{DF9DF634-3DB7-294B-BCBB-67B3EBF95C97}" type="datetimeFigureOut">
              <a:rPr lang="de-DE" smtClean="0"/>
              <a:t>27.05.2019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292570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CH"/>
              <a:t>Mastertitelformat bearbeiten</a:t>
            </a:r>
            <a:endParaRPr lang="de-DE"/>
          </a:p>
        </p:txBody>
      </p:sp>
      <p:sp>
        <p:nvSpPr>
          <p:cNvPr id="3" name="Platzhalter für vertikalen Text 2"/>
          <p:cNvSpPr>
            <a:spLocks noGrp="1"/>
          </p:cNvSpPr>
          <p:nvPr>
            <p:ph type="body" orient="vert" idx="1"/>
          </p:nvPr>
        </p:nvSpPr>
        <p:spPr>
          <a:xfrm>
            <a:off x="838200" y="365125"/>
            <a:ext cx="7734300" cy="5811838"/>
          </a:xfrm>
        </p:spPr>
        <p:txBody>
          <a:bodyPr vert="eaVert"/>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Datumsplatzhalter 3"/>
          <p:cNvSpPr>
            <a:spLocks noGrp="1"/>
          </p:cNvSpPr>
          <p:nvPr>
            <p:ph type="dt" sz="half" idx="10"/>
          </p:nvPr>
        </p:nvSpPr>
        <p:spPr/>
        <p:txBody>
          <a:bodyPr/>
          <a:lstStyle/>
          <a:p>
            <a:fld id="{DF9DF634-3DB7-294B-BCBB-67B3EBF95C97}" type="datetimeFigureOut">
              <a:rPr lang="de-DE" smtClean="0"/>
              <a:t>27.05.2019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635838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Inhaltsplatzhalter 2"/>
          <p:cNvSpPr>
            <a:spLocks noGrp="1"/>
          </p:cNvSpPr>
          <p:nvPr>
            <p:ph idx="1"/>
          </p:nvPr>
        </p:nvSpPr>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Datumsplatzhalter 3"/>
          <p:cNvSpPr>
            <a:spLocks noGrp="1"/>
          </p:cNvSpPr>
          <p:nvPr>
            <p:ph type="dt" sz="half" idx="10"/>
          </p:nvPr>
        </p:nvSpPr>
        <p:spPr/>
        <p:txBody>
          <a:bodyPr/>
          <a:lstStyle/>
          <a:p>
            <a:fld id="{DF9DF634-3DB7-294B-BCBB-67B3EBF95C97}" type="datetimeFigureOut">
              <a:rPr lang="de-DE" smtClean="0"/>
              <a:t>27.05.2019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89111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CH"/>
              <a:t>Mastertitelformat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CH"/>
              <a:t>Mastertextformat bearbeiten</a:t>
            </a:r>
          </a:p>
        </p:txBody>
      </p:sp>
      <p:sp>
        <p:nvSpPr>
          <p:cNvPr id="4" name="Datumsplatzhalter 3"/>
          <p:cNvSpPr>
            <a:spLocks noGrp="1"/>
          </p:cNvSpPr>
          <p:nvPr>
            <p:ph type="dt" sz="half" idx="10"/>
          </p:nvPr>
        </p:nvSpPr>
        <p:spPr/>
        <p:txBody>
          <a:bodyPr/>
          <a:lstStyle/>
          <a:p>
            <a:fld id="{DF9DF634-3DB7-294B-BCBB-67B3EBF95C97}" type="datetimeFigureOut">
              <a:rPr lang="de-DE" smtClean="0"/>
              <a:t>27.05.2019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178433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5" name="Datumsplatzhalter 4"/>
          <p:cNvSpPr>
            <a:spLocks noGrp="1"/>
          </p:cNvSpPr>
          <p:nvPr>
            <p:ph type="dt" sz="half" idx="10"/>
          </p:nvPr>
        </p:nvSpPr>
        <p:spPr/>
        <p:txBody>
          <a:bodyPr/>
          <a:lstStyle/>
          <a:p>
            <a:fld id="{DF9DF634-3DB7-294B-BCBB-67B3EBF95C97}" type="datetimeFigureOut">
              <a:rPr lang="de-DE" smtClean="0"/>
              <a:t>27.05.2019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844213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CH"/>
              <a:t>Mastertitelformat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a:t>Mastertextformat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CH"/>
              <a:t>Mastertextformat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7" name="Datumsplatzhalter 6"/>
          <p:cNvSpPr>
            <a:spLocks noGrp="1"/>
          </p:cNvSpPr>
          <p:nvPr>
            <p:ph type="dt" sz="half" idx="10"/>
          </p:nvPr>
        </p:nvSpPr>
        <p:spPr/>
        <p:txBody>
          <a:bodyPr/>
          <a:lstStyle/>
          <a:p>
            <a:fld id="{DF9DF634-3DB7-294B-BCBB-67B3EBF95C97}" type="datetimeFigureOut">
              <a:rPr lang="de-DE" smtClean="0"/>
              <a:t>27.05.2019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063187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a:t>Mastertitelformat bearbeiten</a:t>
            </a:r>
            <a:endParaRPr lang="de-DE"/>
          </a:p>
        </p:txBody>
      </p:sp>
      <p:sp>
        <p:nvSpPr>
          <p:cNvPr id="3" name="Datumsplatzhalter 2"/>
          <p:cNvSpPr>
            <a:spLocks noGrp="1"/>
          </p:cNvSpPr>
          <p:nvPr>
            <p:ph type="dt" sz="half" idx="10"/>
          </p:nvPr>
        </p:nvSpPr>
        <p:spPr/>
        <p:txBody>
          <a:bodyPr/>
          <a:lstStyle/>
          <a:p>
            <a:fld id="{DF9DF634-3DB7-294B-BCBB-67B3EBF95C97}" type="datetimeFigureOut">
              <a:rPr lang="de-DE" smtClean="0"/>
              <a:t>27.05.2019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921142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F9DF634-3DB7-294B-BCBB-67B3EBF95C97}" type="datetimeFigureOut">
              <a:rPr lang="de-DE" smtClean="0"/>
              <a:t>27.05.2019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22452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CH"/>
              <a:t>Mastertitelformat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CH"/>
              <a:t>Mastertextformat bearbeiten</a:t>
            </a:r>
          </a:p>
        </p:txBody>
      </p:sp>
      <p:sp>
        <p:nvSpPr>
          <p:cNvPr id="5" name="Datumsplatzhalter 4"/>
          <p:cNvSpPr>
            <a:spLocks noGrp="1"/>
          </p:cNvSpPr>
          <p:nvPr>
            <p:ph type="dt" sz="half" idx="10"/>
          </p:nvPr>
        </p:nvSpPr>
        <p:spPr/>
        <p:txBody>
          <a:bodyPr/>
          <a:lstStyle/>
          <a:p>
            <a:fld id="{DF9DF634-3DB7-294B-BCBB-67B3EBF95C97}" type="datetimeFigureOut">
              <a:rPr lang="de-DE" smtClean="0"/>
              <a:t>27.05.2019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247566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CH"/>
              <a:t>Mastertitelformat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CH"/>
              <a:t>Mastertextformat bearbeiten</a:t>
            </a:r>
          </a:p>
        </p:txBody>
      </p:sp>
      <p:sp>
        <p:nvSpPr>
          <p:cNvPr id="5" name="Datumsplatzhalter 4"/>
          <p:cNvSpPr>
            <a:spLocks noGrp="1"/>
          </p:cNvSpPr>
          <p:nvPr>
            <p:ph type="dt" sz="half" idx="10"/>
          </p:nvPr>
        </p:nvSpPr>
        <p:spPr/>
        <p:txBody>
          <a:bodyPr/>
          <a:lstStyle/>
          <a:p>
            <a:fld id="{DF9DF634-3DB7-294B-BCBB-67B3EBF95C97}" type="datetimeFigureOut">
              <a:rPr lang="de-DE" smtClean="0"/>
              <a:t>27.05.2019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04D82F6-3362-3E4C-9F70-886251BE30B6}" type="slidenum">
              <a:rPr lang="de-DE" smtClean="0"/>
              <a:t>‹Nr.›</a:t>
            </a:fld>
            <a:endParaRPr lang="de-DE"/>
          </a:p>
        </p:txBody>
      </p:sp>
    </p:spTree>
    <p:extLst>
      <p:ext uri="{BB962C8B-B14F-4D97-AF65-F5344CB8AC3E}">
        <p14:creationId xmlns:p14="http://schemas.microsoft.com/office/powerpoint/2010/main" val="1964529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CH"/>
              <a:t>Mastertitelformat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CH"/>
              <a:t>Mastertextformat bearbeiten</a:t>
            </a:r>
          </a:p>
          <a:p>
            <a:pPr lvl="1"/>
            <a:r>
              <a:rPr lang="de-CH"/>
              <a:t>Zweite Ebene</a:t>
            </a:r>
          </a:p>
          <a:p>
            <a:pPr lvl="2"/>
            <a:r>
              <a:rPr lang="de-CH"/>
              <a:t>Dritte Ebene</a:t>
            </a:r>
          </a:p>
          <a:p>
            <a:pPr lvl="3"/>
            <a:r>
              <a:rPr lang="de-CH"/>
              <a:t>Vierte Ebene</a:t>
            </a:r>
          </a:p>
          <a:p>
            <a:pPr lvl="4"/>
            <a:r>
              <a:rPr lang="de-CH"/>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DF634-3DB7-294B-BCBB-67B3EBF95C97}" type="datetimeFigureOut">
              <a:rPr lang="de-DE" smtClean="0"/>
              <a:t>27.05.2019</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4D82F6-3362-3E4C-9F70-886251BE30B6}" type="slidenum">
              <a:rPr lang="de-DE" smtClean="0"/>
              <a:t>‹Nr.›</a:t>
            </a:fld>
            <a:endParaRPr lang="de-DE"/>
          </a:p>
        </p:txBody>
      </p:sp>
    </p:spTree>
    <p:extLst>
      <p:ext uri="{BB962C8B-B14F-4D97-AF65-F5344CB8AC3E}">
        <p14:creationId xmlns:p14="http://schemas.microsoft.com/office/powerpoint/2010/main" val="8949203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dmin.ch/opc/de/classified-compilation/19995395/index.html#a1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9200" y="1625600"/>
            <a:ext cx="7200900" cy="3606800"/>
          </a:xfrm>
          <a:prstGeom prst="rect">
            <a:avLst/>
          </a:prstGeom>
        </p:spPr>
      </p:pic>
      <p:sp>
        <p:nvSpPr>
          <p:cNvPr id="5" name="Textfeld 4"/>
          <p:cNvSpPr txBox="1"/>
          <p:nvPr/>
        </p:nvSpPr>
        <p:spPr>
          <a:xfrm>
            <a:off x="2489200" y="5232400"/>
            <a:ext cx="3369138" cy="646331"/>
          </a:xfrm>
          <a:prstGeom prst="rect">
            <a:avLst/>
          </a:prstGeom>
          <a:noFill/>
        </p:spPr>
        <p:txBody>
          <a:bodyPr wrap="square" rtlCol="0">
            <a:spAutoFit/>
          </a:bodyPr>
          <a:lstStyle/>
          <a:p>
            <a:r>
              <a:rPr lang="de-DE" dirty="0"/>
              <a:t>Jürg Schneider, </a:t>
            </a:r>
            <a:r>
              <a:rPr lang="de-DE" dirty="0" err="1"/>
              <a:t>Prof.Dr.rer.pol</a:t>
            </a:r>
            <a:r>
              <a:rPr lang="de-DE" dirty="0"/>
              <a:t>., </a:t>
            </a:r>
            <a:r>
              <a:rPr lang="de-DE" dirty="0" err="1"/>
              <a:t>Niederscherli</a:t>
            </a:r>
            <a:endParaRPr lang="de-DE" dirty="0"/>
          </a:p>
        </p:txBody>
      </p:sp>
    </p:spTree>
    <p:extLst>
      <p:ext uri="{BB962C8B-B14F-4D97-AF65-F5344CB8AC3E}">
        <p14:creationId xmlns:p14="http://schemas.microsoft.com/office/powerpoint/2010/main" val="134349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ist Nothilfe?</a:t>
            </a:r>
          </a:p>
        </p:txBody>
      </p:sp>
      <p:sp>
        <p:nvSpPr>
          <p:cNvPr id="3" name="Inhaltsplatzhalter 2"/>
          <p:cNvSpPr>
            <a:spLocks noGrp="1"/>
          </p:cNvSpPr>
          <p:nvPr>
            <p:ph idx="1"/>
          </p:nvPr>
        </p:nvSpPr>
        <p:spPr>
          <a:xfrm>
            <a:off x="838200" y="1469036"/>
            <a:ext cx="10515600" cy="4707927"/>
          </a:xfrm>
        </p:spPr>
        <p:txBody>
          <a:bodyPr>
            <a:normAutofit fontScale="92500" lnSpcReduction="10000"/>
          </a:bodyPr>
          <a:lstStyle/>
          <a:p>
            <a:r>
              <a:rPr lang="de-DE" dirty="0"/>
              <a:t>Nothilfe ergibt sich durch die Verpflichtung der Schweiz auf internationale Menschenrechtskonventionen und Abkommen und garantiert das Minimum an öffentlicher Unterstützung, auf welches alle Menschen Anrecht haben, die sich innerhalb eines Staatsgebiets aufhalten: „</a:t>
            </a:r>
            <a:r>
              <a:rPr lang="de-DE" dirty="0" err="1"/>
              <a:t>Gemäss</a:t>
            </a:r>
            <a:r>
              <a:rPr lang="de-DE" dirty="0"/>
              <a:t> </a:t>
            </a:r>
            <a:r>
              <a:rPr lang="de-DE" dirty="0">
                <a:hlinkClick r:id="rId3"/>
              </a:rPr>
              <a:t>Artikel 12 der Bundesverfassung</a:t>
            </a:r>
            <a:r>
              <a:rPr lang="de-DE" dirty="0"/>
              <a:t> hat jede Person, die in Not gerät und nicht in der Lage ist, für sich zu sorgen, Anspruch auf Hilfe und auf die Mittel, die für ein menschenwürdiges Dasein unerlässlich sind (sog. Nothilfe)“.</a:t>
            </a:r>
          </a:p>
          <a:p>
            <a:r>
              <a:rPr lang="de-DE" dirty="0"/>
              <a:t>„Auf Nothilfe gesetzt“ werden Menschen in der Schweiz, welche durch ihren Status nicht Anrecht haben auf mehr, z.B. Asylanwärter, deren Asylverfahren noch nicht abgeschlossen ist, oder „Sans Papiers“, die sich </a:t>
            </a:r>
            <a:r>
              <a:rPr lang="de-DE" dirty="0" err="1"/>
              <a:t>sonstwie</a:t>
            </a:r>
            <a:r>
              <a:rPr lang="de-DE" dirty="0"/>
              <a:t> „illegal“ in der Schweiz aufhalten. In der Nothilfe verbleiben jedoch auch Menschen, die ein zweites Asylgesuch gestellt haben oder die </a:t>
            </a:r>
            <a:r>
              <a:rPr lang="de-DE" dirty="0" err="1"/>
              <a:t>ausserordentliche</a:t>
            </a:r>
            <a:r>
              <a:rPr lang="de-DE" dirty="0"/>
              <a:t> Rechtshilfe in Anspruch nehmen, z.B. Menschen mit CAT-Beschwerde.  </a:t>
            </a:r>
          </a:p>
          <a:p>
            <a:endParaRPr lang="de-DE" dirty="0"/>
          </a:p>
        </p:txBody>
      </p:sp>
    </p:spTree>
    <p:extLst>
      <p:ext uri="{BB962C8B-B14F-4D97-AF65-F5344CB8AC3E}">
        <p14:creationId xmlns:p14="http://schemas.microsoft.com/office/powerpoint/2010/main" val="1443869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Wieviele</a:t>
            </a:r>
            <a:r>
              <a:rPr lang="de-DE" dirty="0"/>
              <a:t> sind betroffen?</a:t>
            </a:r>
          </a:p>
        </p:txBody>
      </p:sp>
      <p:sp>
        <p:nvSpPr>
          <p:cNvPr id="3" name="Inhaltsplatzhalter 2"/>
          <p:cNvSpPr>
            <a:spLocks noGrp="1"/>
          </p:cNvSpPr>
          <p:nvPr>
            <p:ph idx="1"/>
          </p:nvPr>
        </p:nvSpPr>
        <p:spPr>
          <a:xfrm>
            <a:off x="838200" y="1690688"/>
            <a:ext cx="10515600" cy="4486275"/>
          </a:xfrm>
        </p:spPr>
        <p:txBody>
          <a:bodyPr>
            <a:normAutofit lnSpcReduction="10000"/>
          </a:bodyPr>
          <a:lstStyle/>
          <a:p>
            <a:r>
              <a:rPr lang="de-DE" dirty="0"/>
              <a:t>Die genaue Zahl ist unbekannt, da korrekte Zahlen zu ermitteln schwierig ist und wohl auch nicht im Interesse der Behörden ist. </a:t>
            </a:r>
          </a:p>
          <a:p>
            <a:r>
              <a:rPr lang="de-DE" dirty="0"/>
              <a:t>Von 2008 – 2017 waren ca. 50% der Asylsuchenden mit Negativentscheid  in der Nothilfe, d.h. ca. 50‘000 Personen. </a:t>
            </a:r>
            <a:r>
              <a:rPr lang="de-DE" dirty="0" err="1"/>
              <a:t>Wieviele</a:t>
            </a:r>
            <a:r>
              <a:rPr lang="de-DE" dirty="0"/>
              <a:t> in den Kantonen momentan Nothilfe beziehen und wie lange Nothilfe in etwa bezogen wird ist nicht genau </a:t>
            </a:r>
            <a:r>
              <a:rPr lang="de-DE" dirty="0" err="1"/>
              <a:t>erruierbar</a:t>
            </a:r>
            <a:r>
              <a:rPr lang="de-DE" dirty="0"/>
              <a:t>. Der Kanton Bern ging in seiner </a:t>
            </a:r>
            <a:r>
              <a:rPr lang="de-DE" dirty="0" err="1"/>
              <a:t>Pr</a:t>
            </a:r>
            <a:r>
              <a:rPr lang="de-CH" dirty="0" err="1"/>
              <a:t>êles</a:t>
            </a:r>
            <a:r>
              <a:rPr lang="de-CH" dirty="0"/>
              <a:t>-Planung davon aus, dass 4 x 360 Personen, also ca. 1500 Personen jährlich in den Notunterkünften aufgenommen werden müssten. </a:t>
            </a:r>
          </a:p>
          <a:p>
            <a:r>
              <a:rPr lang="de-CH" dirty="0"/>
              <a:t>Mit sich verschärfender Asylpolitik und –</a:t>
            </a:r>
            <a:r>
              <a:rPr lang="de-CH" dirty="0" err="1"/>
              <a:t>praxis</a:t>
            </a:r>
            <a:r>
              <a:rPr lang="de-CH" dirty="0"/>
              <a:t> nimmt die Zahl trotz Abnahme der Flüchtlingszahlen momentan noch klar zu.  </a:t>
            </a:r>
            <a:r>
              <a:rPr lang="de-DE" dirty="0"/>
              <a:t> </a:t>
            </a:r>
          </a:p>
        </p:txBody>
      </p:sp>
    </p:spTree>
    <p:extLst>
      <p:ext uri="{BB962C8B-B14F-4D97-AF65-F5344CB8AC3E}">
        <p14:creationId xmlns:p14="http://schemas.microsoft.com/office/powerpoint/2010/main" val="800320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Wer ist betroffen?</a:t>
            </a:r>
          </a:p>
        </p:txBody>
      </p:sp>
      <p:sp>
        <p:nvSpPr>
          <p:cNvPr id="3" name="Inhaltsplatzhalter 2"/>
          <p:cNvSpPr>
            <a:spLocks noGrp="1"/>
          </p:cNvSpPr>
          <p:nvPr>
            <p:ph idx="1"/>
          </p:nvPr>
        </p:nvSpPr>
        <p:spPr/>
        <p:txBody>
          <a:bodyPr/>
          <a:lstStyle/>
          <a:p>
            <a:r>
              <a:rPr lang="de-DE" dirty="0"/>
              <a:t>Betroffen sind alle Asylbewerber mit „doppelt negativem“ Entscheid (oder ohne Beschwerde), Männer, Frauen, Jugendliche, Kinder.</a:t>
            </a:r>
          </a:p>
          <a:p>
            <a:r>
              <a:rPr lang="de-DE" dirty="0"/>
              <a:t>Betroffen sind alle Nationalitäten aber primär sog. Langzeitnothilfefälle, d.h. Menschen mit negativem Entscheid aber ohne Rückreiseperspektive.</a:t>
            </a:r>
          </a:p>
          <a:p>
            <a:r>
              <a:rPr lang="de-DE" dirty="0"/>
              <a:t>Im Moment sind dies primär Eritreerinnen und Eritreer, Menschen aus Iran, Tibet, aber auch aus </a:t>
            </a:r>
            <a:r>
              <a:rPr lang="de-CH" dirty="0"/>
              <a:t>Äthiopien, Somalia, Sudan, etc.</a:t>
            </a:r>
            <a:endParaRPr lang="de-DE" dirty="0"/>
          </a:p>
        </p:txBody>
      </p:sp>
    </p:spTree>
    <p:extLst>
      <p:ext uri="{BB962C8B-B14F-4D97-AF65-F5344CB8AC3E}">
        <p14:creationId xmlns:p14="http://schemas.microsoft.com/office/powerpoint/2010/main" val="781767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Probleme .....</a:t>
            </a:r>
          </a:p>
        </p:txBody>
      </p:sp>
      <p:sp>
        <p:nvSpPr>
          <p:cNvPr id="3" name="Inhaltsplatzhalter 2"/>
          <p:cNvSpPr>
            <a:spLocks noGrp="1"/>
          </p:cNvSpPr>
          <p:nvPr>
            <p:ph idx="1"/>
          </p:nvPr>
        </p:nvSpPr>
        <p:spPr>
          <a:xfrm>
            <a:off x="838200" y="1319134"/>
            <a:ext cx="10515600" cy="5216577"/>
          </a:xfrm>
        </p:spPr>
        <p:txBody>
          <a:bodyPr>
            <a:normAutofit fontScale="92500" lnSpcReduction="20000"/>
          </a:bodyPr>
          <a:lstStyle/>
          <a:p>
            <a:r>
              <a:rPr lang="de-DE" dirty="0"/>
              <a:t>Je nach Kanton unterschiedliche Handhabung, grundlegend jedoch hart an der Grenze des menschenrechtlich gerade noch ohne Verfahren Möglichen.</a:t>
            </a:r>
          </a:p>
          <a:p>
            <a:r>
              <a:rPr lang="de-DE" dirty="0"/>
              <a:t>Schikanöse Auflagen: Meldepflichten, Aufenthaltsregeln, Minimierung der Kontaktmöglichkeiten, Tätigkeitslosigkeit, Perspektivlosigkeit.</a:t>
            </a:r>
          </a:p>
          <a:p>
            <a:r>
              <a:rPr lang="de-DE" dirty="0" err="1"/>
              <a:t>Grösste</a:t>
            </a:r>
            <a:r>
              <a:rPr lang="de-DE" dirty="0"/>
              <a:t> Fragezeichen insbesondere bez. des Verhaltens gegenüber Kindern, Jugendlichen, Frauen, Menschen mit besonderen Bedürfnissen, psychisch kranken und belasteten Menschen.</a:t>
            </a:r>
          </a:p>
          <a:p>
            <a:r>
              <a:rPr lang="de-DE" dirty="0"/>
              <a:t>Totale Perspektivlosigkeit, beinahe aussichtslose Wiederaufnahme- und </a:t>
            </a:r>
            <a:r>
              <a:rPr lang="de-DE" dirty="0" err="1"/>
              <a:t>Rekursverfahren</a:t>
            </a:r>
            <a:r>
              <a:rPr lang="de-DE" dirty="0"/>
              <a:t>, Härtefallregelungen, etc. </a:t>
            </a:r>
          </a:p>
          <a:p>
            <a:r>
              <a:rPr lang="de-DE" dirty="0"/>
              <a:t>Ein Regime, dass für </a:t>
            </a:r>
            <a:r>
              <a:rPr lang="de-DE" dirty="0" err="1"/>
              <a:t>Kürzestaufenthalte</a:t>
            </a:r>
            <a:r>
              <a:rPr lang="de-DE" dirty="0"/>
              <a:t> allenfalls noch gerade akzeptabel ist, für Langzeitnothilfebezüger jedoch Hohn spricht für die menschenrechtliche Haltung unseres Landes.</a:t>
            </a:r>
          </a:p>
          <a:p>
            <a:r>
              <a:rPr lang="de-DE" dirty="0"/>
              <a:t>Politisch muss insbesondere gefordert werden, dass die Lage der Langzeitnothilfebezüger geregelt wird und dies nicht primär durch Rückübernahmeabkommen mit totalitären Staaten. </a:t>
            </a:r>
          </a:p>
          <a:p>
            <a:endParaRPr lang="de-DE" dirty="0"/>
          </a:p>
        </p:txBody>
      </p:sp>
    </p:spTree>
    <p:extLst>
      <p:ext uri="{BB962C8B-B14F-4D97-AF65-F5344CB8AC3E}">
        <p14:creationId xmlns:p14="http://schemas.microsoft.com/office/powerpoint/2010/main" val="1556038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de-DE" dirty="0"/>
              <a:t>Aktionsgruppe Nothilfe</a:t>
            </a:r>
          </a:p>
        </p:txBody>
      </p:sp>
      <p:sp>
        <p:nvSpPr>
          <p:cNvPr id="3" name="Inhaltsplatzhalter 2"/>
          <p:cNvSpPr>
            <a:spLocks noGrp="1"/>
          </p:cNvSpPr>
          <p:nvPr>
            <p:ph idx="1"/>
          </p:nvPr>
        </p:nvSpPr>
        <p:spPr>
          <a:xfrm>
            <a:off x="838200" y="1499016"/>
            <a:ext cx="10515600" cy="4916774"/>
          </a:xfrm>
        </p:spPr>
        <p:txBody>
          <a:bodyPr>
            <a:normAutofit fontScale="92500" lnSpcReduction="20000"/>
          </a:bodyPr>
          <a:lstStyle/>
          <a:p>
            <a:r>
              <a:rPr lang="de-DE" dirty="0"/>
              <a:t>Entstand aus dem Zusammenschluss verschiedener Freiwilligengruppen im Kanton Bern, welche lokale Flüchtlingsarbeit machten.</a:t>
            </a:r>
          </a:p>
          <a:p>
            <a:r>
              <a:rPr lang="de-DE" dirty="0"/>
              <a:t>Initiiert durch Annelies </a:t>
            </a:r>
            <a:r>
              <a:rPr lang="de-DE" dirty="0" err="1"/>
              <a:t>Djellal</a:t>
            </a:r>
            <a:r>
              <a:rPr lang="de-DE" dirty="0"/>
              <a:t>, </a:t>
            </a:r>
            <a:r>
              <a:rPr lang="de-DE" dirty="0" err="1"/>
              <a:t>Give</a:t>
            </a:r>
            <a:r>
              <a:rPr lang="de-DE" dirty="0"/>
              <a:t>-a-Hand</a:t>
            </a:r>
          </a:p>
          <a:p>
            <a:r>
              <a:rPr lang="de-DE" dirty="0"/>
              <a:t>Vorerst aktiv als „Non de </a:t>
            </a:r>
            <a:r>
              <a:rPr lang="de-DE" dirty="0" err="1"/>
              <a:t>Pr</a:t>
            </a:r>
            <a:r>
              <a:rPr lang="de-CH" dirty="0" err="1"/>
              <a:t>êles</a:t>
            </a:r>
            <a:r>
              <a:rPr lang="de-CH" dirty="0"/>
              <a:t>“, Aktionsgruppe gegen das geplante Nothilfezentrum auf dem </a:t>
            </a:r>
            <a:r>
              <a:rPr lang="de-CH" dirty="0" err="1"/>
              <a:t>Tessenberg</a:t>
            </a:r>
            <a:r>
              <a:rPr lang="de-CH" dirty="0"/>
              <a:t>.</a:t>
            </a:r>
          </a:p>
          <a:p>
            <a:r>
              <a:rPr lang="de-CH" dirty="0"/>
              <a:t>Nach dem Erfolg, mit der Ablehnung des Zentrums durch den Grossen Rat nun im Aufbruch zu neuen Ufern:</a:t>
            </a:r>
          </a:p>
          <a:p>
            <a:pPr lvl="1"/>
            <a:r>
              <a:rPr lang="de-CH" dirty="0"/>
              <a:t>Neue Ziele</a:t>
            </a:r>
          </a:p>
          <a:p>
            <a:pPr lvl="1"/>
            <a:r>
              <a:rPr lang="de-CH" dirty="0"/>
              <a:t>Neue Organisation und neue Aufgaben</a:t>
            </a:r>
          </a:p>
          <a:p>
            <a:pPr lvl="1"/>
            <a:r>
              <a:rPr lang="de-CH" dirty="0"/>
              <a:t>Die einzelnen Basisgruppen in den Orten bleiben dabei autonom und selbsttätig</a:t>
            </a:r>
          </a:p>
          <a:p>
            <a:pPr lvl="1"/>
            <a:r>
              <a:rPr lang="de-CH" dirty="0"/>
              <a:t>Wir wollen uns auch national stärker vernetzen und mit anderen gruppen verstärkt zusammen arbeiten.</a:t>
            </a:r>
          </a:p>
          <a:p>
            <a:pPr lvl="1"/>
            <a:r>
              <a:rPr lang="de-CH" dirty="0"/>
              <a:t>Kernländer: Eritrea, Tibet, Iran, Afghanistan, etc.; Kernthemen: Nothilferegime,  Rückübernahmeabkommen, Berufsbildung, rechtliche Rekurs- und Härtefallregelungen, etc.</a:t>
            </a:r>
          </a:p>
          <a:p>
            <a:pPr marL="457200" lvl="1" indent="0">
              <a:buNone/>
            </a:pPr>
            <a:r>
              <a:rPr lang="de-CH" dirty="0"/>
              <a:t> </a:t>
            </a:r>
            <a:endParaRPr lang="de-DE" dirty="0"/>
          </a:p>
        </p:txBody>
      </p:sp>
    </p:spTree>
    <p:extLst>
      <p:ext uri="{BB962C8B-B14F-4D97-AF65-F5344CB8AC3E}">
        <p14:creationId xmlns:p14="http://schemas.microsoft.com/office/powerpoint/2010/main" val="892134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Kontakt:</a:t>
            </a:r>
          </a:p>
        </p:txBody>
      </p:sp>
      <p:sp>
        <p:nvSpPr>
          <p:cNvPr id="3" name="Inhaltsplatzhalter 2"/>
          <p:cNvSpPr>
            <a:spLocks noGrp="1"/>
          </p:cNvSpPr>
          <p:nvPr>
            <p:ph idx="1"/>
          </p:nvPr>
        </p:nvSpPr>
        <p:spPr/>
        <p:txBody>
          <a:bodyPr/>
          <a:lstStyle/>
          <a:p>
            <a:r>
              <a:rPr lang="de-DE" dirty="0"/>
              <a:t>Alle Mitglieder der sog. Kerngruppe oder</a:t>
            </a:r>
          </a:p>
          <a:p>
            <a:r>
              <a:rPr lang="de-DE"/>
              <a:t>annelies.djellal@giveahand.ch</a:t>
            </a:r>
          </a:p>
        </p:txBody>
      </p:sp>
    </p:spTree>
    <p:extLst>
      <p:ext uri="{BB962C8B-B14F-4D97-AF65-F5344CB8AC3E}">
        <p14:creationId xmlns:p14="http://schemas.microsoft.com/office/powerpoint/2010/main" val="1216193020"/>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641</Words>
  <Application>Microsoft Office PowerPoint</Application>
  <PresentationFormat>Breitbild</PresentationFormat>
  <Paragraphs>40</Paragraphs>
  <Slides>7</Slides>
  <Notes>7</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7</vt:i4>
      </vt:variant>
    </vt:vector>
  </HeadingPairs>
  <TitlesOfParts>
    <vt:vector size="11" baseType="lpstr">
      <vt:lpstr>Arial</vt:lpstr>
      <vt:lpstr>Calibri</vt:lpstr>
      <vt:lpstr>Calibri Light</vt:lpstr>
      <vt:lpstr>Office-Design</vt:lpstr>
      <vt:lpstr>PowerPoint-Präsentation</vt:lpstr>
      <vt:lpstr>Was ist Nothilfe?</vt:lpstr>
      <vt:lpstr>Wieviele sind betroffen?</vt:lpstr>
      <vt:lpstr>Wer ist betroffen?</vt:lpstr>
      <vt:lpstr>Probleme .....</vt:lpstr>
      <vt:lpstr>Aktionsgruppe Nothilfe</vt:lpstr>
      <vt:lpstr>Kontakt: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Microsoft Office-Anwender</dc:creator>
  <cp:lastModifiedBy>Albonico Rudolf</cp:lastModifiedBy>
  <cp:revision>6</cp:revision>
  <dcterms:created xsi:type="dcterms:W3CDTF">2019-05-10T12:49:13Z</dcterms:created>
  <dcterms:modified xsi:type="dcterms:W3CDTF">2019-05-27T19:11:21Z</dcterms:modified>
</cp:coreProperties>
</file>